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263" r:id="rId2"/>
    <p:sldId id="261" r:id="rId3"/>
    <p:sldId id="264" r:id="rId4"/>
    <p:sldId id="285" r:id="rId5"/>
    <p:sldId id="288" r:id="rId6"/>
    <p:sldId id="287" r:id="rId7"/>
    <p:sldId id="269" r:id="rId8"/>
    <p:sldId id="258" r:id="rId9"/>
    <p:sldId id="290" r:id="rId10"/>
    <p:sldId id="274" r:id="rId11"/>
    <p:sldId id="286" r:id="rId12"/>
    <p:sldId id="280" r:id="rId13"/>
    <p:sldId id="267" r:id="rId14"/>
    <p:sldId id="276" r:id="rId15"/>
    <p:sldId id="284" r:id="rId16"/>
    <p:sldId id="270" r:id="rId17"/>
    <p:sldId id="275" r:id="rId18"/>
    <p:sldId id="283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665C8-244D-406F-95EC-B6AE9289CABB}" v="1092" dt="2022-10-17T06:53:54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6" autoAdjust="0"/>
    <p:restoredTop sz="80587" autoAdjust="0"/>
  </p:normalViewPr>
  <p:slideViewPr>
    <p:cSldViewPr snapToGrid="0">
      <p:cViewPr varScale="1">
        <p:scale>
          <a:sx n="92" d="100"/>
          <a:sy n="92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AF6BC-6842-B046-8E46-3DA110D2854A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FEEFFF89-ADB9-3747-8F0D-6E29C59B0B9F}">
      <dgm:prSet phldrT="[Text]"/>
      <dgm:spPr>
        <a:solidFill>
          <a:srgbClr val="FFFF66"/>
        </a:solidFill>
      </dgm:spPr>
      <dgm:t>
        <a:bodyPr/>
        <a:lstStyle/>
        <a:p>
          <a:r>
            <a:rPr lang="en-GB">
              <a:solidFill>
                <a:schemeClr val="bg1"/>
              </a:solidFill>
            </a:rPr>
            <a:t>Ongoing refinement </a:t>
          </a:r>
        </a:p>
      </dgm:t>
    </dgm:pt>
    <dgm:pt modelId="{AD2FFB74-7A95-B945-ADBF-EB2269E2203C}" type="parTrans" cxnId="{177757AC-7208-8D4C-A7EB-53BA7CFFB3ED}">
      <dgm:prSet/>
      <dgm:spPr/>
      <dgm:t>
        <a:bodyPr/>
        <a:lstStyle/>
        <a:p>
          <a:endParaRPr lang="en-GB"/>
        </a:p>
      </dgm:t>
    </dgm:pt>
    <dgm:pt modelId="{5B500915-FB6D-F040-B95B-60F5D4B8DBC9}" type="sibTrans" cxnId="{177757AC-7208-8D4C-A7EB-53BA7CFFB3ED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681D0ED6-581A-DA4A-91B9-B0C1A8CB78D7}">
      <dgm:prSet phldrT="[Text]"/>
      <dgm:spPr>
        <a:solidFill>
          <a:srgbClr val="FFFF66"/>
        </a:solidFill>
      </dgm:spPr>
      <dgm:t>
        <a:bodyPr/>
        <a:lstStyle/>
        <a:p>
          <a:r>
            <a:rPr lang="en-GB">
              <a:solidFill>
                <a:schemeClr val="bg1"/>
              </a:solidFill>
            </a:rPr>
            <a:t>New data fields </a:t>
          </a:r>
        </a:p>
      </dgm:t>
    </dgm:pt>
    <dgm:pt modelId="{DC9A1A08-3BFB-8A4A-BB02-6F4C27B47E4D}" type="parTrans" cxnId="{86FB5044-B846-1444-A4A7-5FE89B743FD8}">
      <dgm:prSet/>
      <dgm:spPr/>
      <dgm:t>
        <a:bodyPr/>
        <a:lstStyle/>
        <a:p>
          <a:endParaRPr lang="en-GB"/>
        </a:p>
      </dgm:t>
    </dgm:pt>
    <dgm:pt modelId="{4CB2EC93-D04F-504A-A0D4-F6DF4FA860F3}" type="sibTrans" cxnId="{86FB5044-B846-1444-A4A7-5FE89B743FD8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C0CA302A-84CE-7241-BFE9-E05211F703D5}">
      <dgm:prSet phldrT="[Text]"/>
      <dgm:spPr>
        <a:solidFill>
          <a:srgbClr val="FFFF66"/>
        </a:solidFill>
      </dgm:spPr>
      <dgm:t>
        <a:bodyPr/>
        <a:lstStyle/>
        <a:p>
          <a:r>
            <a:rPr lang="en-GB">
              <a:solidFill>
                <a:schemeClr val="bg1"/>
              </a:solidFill>
            </a:rPr>
            <a:t>Exploration</a:t>
          </a:r>
        </a:p>
      </dgm:t>
    </dgm:pt>
    <dgm:pt modelId="{422C10B0-A921-3D42-BCAC-0323064BE8A6}" type="parTrans" cxnId="{77A46616-24A3-2542-89A9-CA8AD66B7EE3}">
      <dgm:prSet/>
      <dgm:spPr/>
      <dgm:t>
        <a:bodyPr/>
        <a:lstStyle/>
        <a:p>
          <a:endParaRPr lang="en-GB"/>
        </a:p>
      </dgm:t>
    </dgm:pt>
    <dgm:pt modelId="{CDD73967-5CF7-F54C-AA56-6C6F9FF03DD4}" type="sibTrans" cxnId="{77A46616-24A3-2542-89A9-CA8AD66B7EE3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8888CC29-D845-614A-8FD3-04B48B96BA85}" type="pres">
      <dgm:prSet presAssocID="{B2DAF6BC-6842-B046-8E46-3DA110D2854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F5F6AE2-702D-9B4D-86DB-5F79E93C6AC4}" type="pres">
      <dgm:prSet presAssocID="{FEEFFF89-ADB9-3747-8F0D-6E29C59B0B9F}" presName="gear1" presStyleLbl="node1" presStyleIdx="0" presStyleCnt="3">
        <dgm:presLayoutVars>
          <dgm:chMax val="1"/>
          <dgm:bulletEnabled val="1"/>
        </dgm:presLayoutVars>
      </dgm:prSet>
      <dgm:spPr/>
    </dgm:pt>
    <dgm:pt modelId="{AE518BB5-D8E4-654D-B495-9493925FB385}" type="pres">
      <dgm:prSet presAssocID="{FEEFFF89-ADB9-3747-8F0D-6E29C59B0B9F}" presName="gear1srcNode" presStyleLbl="node1" presStyleIdx="0" presStyleCnt="3"/>
      <dgm:spPr/>
    </dgm:pt>
    <dgm:pt modelId="{F30D8D60-4996-6E43-81B5-96684018E604}" type="pres">
      <dgm:prSet presAssocID="{FEEFFF89-ADB9-3747-8F0D-6E29C59B0B9F}" presName="gear1dstNode" presStyleLbl="node1" presStyleIdx="0" presStyleCnt="3"/>
      <dgm:spPr/>
    </dgm:pt>
    <dgm:pt modelId="{C3EE37AE-0525-3843-8774-9A3B6AC0A6B1}" type="pres">
      <dgm:prSet presAssocID="{681D0ED6-581A-DA4A-91B9-B0C1A8CB78D7}" presName="gear2" presStyleLbl="node1" presStyleIdx="1" presStyleCnt="3">
        <dgm:presLayoutVars>
          <dgm:chMax val="1"/>
          <dgm:bulletEnabled val="1"/>
        </dgm:presLayoutVars>
      </dgm:prSet>
      <dgm:spPr/>
    </dgm:pt>
    <dgm:pt modelId="{CC8DCAE8-07B5-3746-8A7E-7756C31A5D6F}" type="pres">
      <dgm:prSet presAssocID="{681D0ED6-581A-DA4A-91B9-B0C1A8CB78D7}" presName="gear2srcNode" presStyleLbl="node1" presStyleIdx="1" presStyleCnt="3"/>
      <dgm:spPr/>
    </dgm:pt>
    <dgm:pt modelId="{77AB0F0C-A02B-1A4C-9ACA-FAA412F4458B}" type="pres">
      <dgm:prSet presAssocID="{681D0ED6-581A-DA4A-91B9-B0C1A8CB78D7}" presName="gear2dstNode" presStyleLbl="node1" presStyleIdx="1" presStyleCnt="3"/>
      <dgm:spPr/>
    </dgm:pt>
    <dgm:pt modelId="{A400D79B-2BE3-2940-915A-8202B3D1A2CA}" type="pres">
      <dgm:prSet presAssocID="{C0CA302A-84CE-7241-BFE9-E05211F703D5}" presName="gear3" presStyleLbl="node1" presStyleIdx="2" presStyleCnt="3"/>
      <dgm:spPr/>
    </dgm:pt>
    <dgm:pt modelId="{36960D2C-BC34-1C4E-AE5A-34D6379E64CE}" type="pres">
      <dgm:prSet presAssocID="{C0CA302A-84CE-7241-BFE9-E05211F703D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14DF4E3-7316-BE4E-B28B-37D9A79B9BB1}" type="pres">
      <dgm:prSet presAssocID="{C0CA302A-84CE-7241-BFE9-E05211F703D5}" presName="gear3srcNode" presStyleLbl="node1" presStyleIdx="2" presStyleCnt="3"/>
      <dgm:spPr/>
    </dgm:pt>
    <dgm:pt modelId="{9B3D8066-8357-914E-97B2-EF9687BCB4A5}" type="pres">
      <dgm:prSet presAssocID="{C0CA302A-84CE-7241-BFE9-E05211F703D5}" presName="gear3dstNode" presStyleLbl="node1" presStyleIdx="2" presStyleCnt="3"/>
      <dgm:spPr/>
    </dgm:pt>
    <dgm:pt modelId="{307C553C-3A37-1A40-AF04-378BF0CF8DAE}" type="pres">
      <dgm:prSet presAssocID="{5B500915-FB6D-F040-B95B-60F5D4B8DBC9}" presName="connector1" presStyleLbl="sibTrans2D1" presStyleIdx="0" presStyleCnt="3"/>
      <dgm:spPr/>
    </dgm:pt>
    <dgm:pt modelId="{CCE3DEFA-9E31-7F44-B1A4-DE4D5B985AF8}" type="pres">
      <dgm:prSet presAssocID="{4CB2EC93-D04F-504A-A0D4-F6DF4FA860F3}" presName="connector2" presStyleLbl="sibTrans2D1" presStyleIdx="1" presStyleCnt="3"/>
      <dgm:spPr/>
    </dgm:pt>
    <dgm:pt modelId="{D8466215-5860-1841-9273-95308878C39B}" type="pres">
      <dgm:prSet presAssocID="{CDD73967-5CF7-F54C-AA56-6C6F9FF03DD4}" presName="connector3" presStyleLbl="sibTrans2D1" presStyleIdx="2" presStyleCnt="3"/>
      <dgm:spPr/>
    </dgm:pt>
  </dgm:ptLst>
  <dgm:cxnLst>
    <dgm:cxn modelId="{B161950A-58BF-6243-8C6A-AE0782D8E301}" type="presOf" srcId="{FEEFFF89-ADB9-3747-8F0D-6E29C59B0B9F}" destId="{F30D8D60-4996-6E43-81B5-96684018E604}" srcOrd="2" destOrd="0" presId="urn:microsoft.com/office/officeart/2005/8/layout/gear1"/>
    <dgm:cxn modelId="{77A46616-24A3-2542-89A9-CA8AD66B7EE3}" srcId="{B2DAF6BC-6842-B046-8E46-3DA110D2854A}" destId="{C0CA302A-84CE-7241-BFE9-E05211F703D5}" srcOrd="2" destOrd="0" parTransId="{422C10B0-A921-3D42-BCAC-0323064BE8A6}" sibTransId="{CDD73967-5CF7-F54C-AA56-6C6F9FF03DD4}"/>
    <dgm:cxn modelId="{27239A39-53CE-9346-82F8-F25936373863}" type="presOf" srcId="{CDD73967-5CF7-F54C-AA56-6C6F9FF03DD4}" destId="{D8466215-5860-1841-9273-95308878C39B}" srcOrd="0" destOrd="0" presId="urn:microsoft.com/office/officeart/2005/8/layout/gear1"/>
    <dgm:cxn modelId="{B3DB5E63-8E1E-5946-933D-85A28CB94FE6}" type="presOf" srcId="{681D0ED6-581A-DA4A-91B9-B0C1A8CB78D7}" destId="{77AB0F0C-A02B-1A4C-9ACA-FAA412F4458B}" srcOrd="2" destOrd="0" presId="urn:microsoft.com/office/officeart/2005/8/layout/gear1"/>
    <dgm:cxn modelId="{86FB5044-B846-1444-A4A7-5FE89B743FD8}" srcId="{B2DAF6BC-6842-B046-8E46-3DA110D2854A}" destId="{681D0ED6-581A-DA4A-91B9-B0C1A8CB78D7}" srcOrd="1" destOrd="0" parTransId="{DC9A1A08-3BFB-8A4A-BB02-6F4C27B47E4D}" sibTransId="{4CB2EC93-D04F-504A-A0D4-F6DF4FA860F3}"/>
    <dgm:cxn modelId="{DB575749-FB30-1544-8917-6C02B12E1509}" type="presOf" srcId="{C0CA302A-84CE-7241-BFE9-E05211F703D5}" destId="{36960D2C-BC34-1C4E-AE5A-34D6379E64CE}" srcOrd="1" destOrd="0" presId="urn:microsoft.com/office/officeart/2005/8/layout/gear1"/>
    <dgm:cxn modelId="{328CDD91-A8C0-3445-9990-44355D4545BD}" type="presOf" srcId="{C0CA302A-84CE-7241-BFE9-E05211F703D5}" destId="{9B3D8066-8357-914E-97B2-EF9687BCB4A5}" srcOrd="3" destOrd="0" presId="urn:microsoft.com/office/officeart/2005/8/layout/gear1"/>
    <dgm:cxn modelId="{45F65D94-02AD-5E48-B273-5950AC9772CE}" type="presOf" srcId="{C0CA302A-84CE-7241-BFE9-E05211F703D5}" destId="{A400D79B-2BE3-2940-915A-8202B3D1A2CA}" srcOrd="0" destOrd="0" presId="urn:microsoft.com/office/officeart/2005/8/layout/gear1"/>
    <dgm:cxn modelId="{60C311A5-D61C-BF49-98DF-3E0F0E55BFB3}" type="presOf" srcId="{FEEFFF89-ADB9-3747-8F0D-6E29C59B0B9F}" destId="{AE518BB5-D8E4-654D-B495-9493925FB385}" srcOrd="1" destOrd="0" presId="urn:microsoft.com/office/officeart/2005/8/layout/gear1"/>
    <dgm:cxn modelId="{509CE8A5-0317-0F4F-8CE2-D6139100B191}" type="presOf" srcId="{681D0ED6-581A-DA4A-91B9-B0C1A8CB78D7}" destId="{CC8DCAE8-07B5-3746-8A7E-7756C31A5D6F}" srcOrd="1" destOrd="0" presId="urn:microsoft.com/office/officeart/2005/8/layout/gear1"/>
    <dgm:cxn modelId="{177757AC-7208-8D4C-A7EB-53BA7CFFB3ED}" srcId="{B2DAF6BC-6842-B046-8E46-3DA110D2854A}" destId="{FEEFFF89-ADB9-3747-8F0D-6E29C59B0B9F}" srcOrd="0" destOrd="0" parTransId="{AD2FFB74-7A95-B945-ADBF-EB2269E2203C}" sibTransId="{5B500915-FB6D-F040-B95B-60F5D4B8DBC9}"/>
    <dgm:cxn modelId="{365D8BC8-22BC-FF49-8C7E-268E827040CA}" type="presOf" srcId="{681D0ED6-581A-DA4A-91B9-B0C1A8CB78D7}" destId="{C3EE37AE-0525-3843-8774-9A3B6AC0A6B1}" srcOrd="0" destOrd="0" presId="urn:microsoft.com/office/officeart/2005/8/layout/gear1"/>
    <dgm:cxn modelId="{0D7063DC-92BE-2048-9D46-5491A0633432}" type="presOf" srcId="{B2DAF6BC-6842-B046-8E46-3DA110D2854A}" destId="{8888CC29-D845-614A-8FD3-04B48B96BA85}" srcOrd="0" destOrd="0" presId="urn:microsoft.com/office/officeart/2005/8/layout/gear1"/>
    <dgm:cxn modelId="{6EF1F4DD-3820-4149-9033-53A735FF4CB4}" type="presOf" srcId="{4CB2EC93-D04F-504A-A0D4-F6DF4FA860F3}" destId="{CCE3DEFA-9E31-7F44-B1A4-DE4D5B985AF8}" srcOrd="0" destOrd="0" presId="urn:microsoft.com/office/officeart/2005/8/layout/gear1"/>
    <dgm:cxn modelId="{D32D83E9-303F-6D48-847D-4FBE88644B86}" type="presOf" srcId="{C0CA302A-84CE-7241-BFE9-E05211F703D5}" destId="{D14DF4E3-7316-BE4E-B28B-37D9A79B9BB1}" srcOrd="2" destOrd="0" presId="urn:microsoft.com/office/officeart/2005/8/layout/gear1"/>
    <dgm:cxn modelId="{B7F082EC-AF7F-4A41-9E16-8002D21F4B78}" type="presOf" srcId="{FEEFFF89-ADB9-3747-8F0D-6E29C59B0B9F}" destId="{0F5F6AE2-702D-9B4D-86DB-5F79E93C6AC4}" srcOrd="0" destOrd="0" presId="urn:microsoft.com/office/officeart/2005/8/layout/gear1"/>
    <dgm:cxn modelId="{AD5E89F1-77BB-5F46-9177-0AAD02240AB3}" type="presOf" srcId="{5B500915-FB6D-F040-B95B-60F5D4B8DBC9}" destId="{307C553C-3A37-1A40-AF04-378BF0CF8DAE}" srcOrd="0" destOrd="0" presId="urn:microsoft.com/office/officeart/2005/8/layout/gear1"/>
    <dgm:cxn modelId="{B0B7AF7B-08F7-8847-9C13-2DE10B5D712E}" type="presParOf" srcId="{8888CC29-D845-614A-8FD3-04B48B96BA85}" destId="{0F5F6AE2-702D-9B4D-86DB-5F79E93C6AC4}" srcOrd="0" destOrd="0" presId="urn:microsoft.com/office/officeart/2005/8/layout/gear1"/>
    <dgm:cxn modelId="{3A306296-ED91-BF41-8D4C-6986A05AE8A4}" type="presParOf" srcId="{8888CC29-D845-614A-8FD3-04B48B96BA85}" destId="{AE518BB5-D8E4-654D-B495-9493925FB385}" srcOrd="1" destOrd="0" presId="urn:microsoft.com/office/officeart/2005/8/layout/gear1"/>
    <dgm:cxn modelId="{8F417C3B-DB86-EB4C-8279-2DF341AE0FFE}" type="presParOf" srcId="{8888CC29-D845-614A-8FD3-04B48B96BA85}" destId="{F30D8D60-4996-6E43-81B5-96684018E604}" srcOrd="2" destOrd="0" presId="urn:microsoft.com/office/officeart/2005/8/layout/gear1"/>
    <dgm:cxn modelId="{DC8ECD18-1666-CE49-A24B-4ECB180F7582}" type="presParOf" srcId="{8888CC29-D845-614A-8FD3-04B48B96BA85}" destId="{C3EE37AE-0525-3843-8774-9A3B6AC0A6B1}" srcOrd="3" destOrd="0" presId="urn:microsoft.com/office/officeart/2005/8/layout/gear1"/>
    <dgm:cxn modelId="{CF8D5A9A-5E4A-A947-93C9-CAAB12804C6C}" type="presParOf" srcId="{8888CC29-D845-614A-8FD3-04B48B96BA85}" destId="{CC8DCAE8-07B5-3746-8A7E-7756C31A5D6F}" srcOrd="4" destOrd="0" presId="urn:microsoft.com/office/officeart/2005/8/layout/gear1"/>
    <dgm:cxn modelId="{272A3A08-A051-D742-91A5-6EA836FACD2D}" type="presParOf" srcId="{8888CC29-D845-614A-8FD3-04B48B96BA85}" destId="{77AB0F0C-A02B-1A4C-9ACA-FAA412F4458B}" srcOrd="5" destOrd="0" presId="urn:microsoft.com/office/officeart/2005/8/layout/gear1"/>
    <dgm:cxn modelId="{56A8A85D-4E79-CE45-9B6E-84EBC7D3F50D}" type="presParOf" srcId="{8888CC29-D845-614A-8FD3-04B48B96BA85}" destId="{A400D79B-2BE3-2940-915A-8202B3D1A2CA}" srcOrd="6" destOrd="0" presId="urn:microsoft.com/office/officeart/2005/8/layout/gear1"/>
    <dgm:cxn modelId="{71BDD0C5-F097-0047-9F56-130EB2402361}" type="presParOf" srcId="{8888CC29-D845-614A-8FD3-04B48B96BA85}" destId="{36960D2C-BC34-1C4E-AE5A-34D6379E64CE}" srcOrd="7" destOrd="0" presId="urn:microsoft.com/office/officeart/2005/8/layout/gear1"/>
    <dgm:cxn modelId="{183275F6-9A09-CE47-AA7E-5EE12843D950}" type="presParOf" srcId="{8888CC29-D845-614A-8FD3-04B48B96BA85}" destId="{D14DF4E3-7316-BE4E-B28B-37D9A79B9BB1}" srcOrd="8" destOrd="0" presId="urn:microsoft.com/office/officeart/2005/8/layout/gear1"/>
    <dgm:cxn modelId="{D393B8B7-E991-BE46-995D-585147E4ED7D}" type="presParOf" srcId="{8888CC29-D845-614A-8FD3-04B48B96BA85}" destId="{9B3D8066-8357-914E-97B2-EF9687BCB4A5}" srcOrd="9" destOrd="0" presId="urn:microsoft.com/office/officeart/2005/8/layout/gear1"/>
    <dgm:cxn modelId="{282D2EE0-1E44-9241-9385-56D78C9C0A73}" type="presParOf" srcId="{8888CC29-D845-614A-8FD3-04B48B96BA85}" destId="{307C553C-3A37-1A40-AF04-378BF0CF8DAE}" srcOrd="10" destOrd="0" presId="urn:microsoft.com/office/officeart/2005/8/layout/gear1"/>
    <dgm:cxn modelId="{A1D4E44A-F5C1-CE48-B004-88AB55E3D6AB}" type="presParOf" srcId="{8888CC29-D845-614A-8FD3-04B48B96BA85}" destId="{CCE3DEFA-9E31-7F44-B1A4-DE4D5B985AF8}" srcOrd="11" destOrd="0" presId="urn:microsoft.com/office/officeart/2005/8/layout/gear1"/>
    <dgm:cxn modelId="{6A49E1F0-66E6-0F4B-8CD9-C058BD4800CF}" type="presParOf" srcId="{8888CC29-D845-614A-8FD3-04B48B96BA85}" destId="{D8466215-5860-1841-9273-95308878C39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F6AE2-702D-9B4D-86DB-5F79E93C6AC4}">
      <dsp:nvSpPr>
        <dsp:cNvPr id="0" name=""/>
        <dsp:cNvSpPr/>
      </dsp:nvSpPr>
      <dsp:spPr>
        <a:xfrm>
          <a:off x="2133495" y="1058055"/>
          <a:ext cx="1293178" cy="1293178"/>
        </a:xfrm>
        <a:prstGeom prst="gear9">
          <a:avLst/>
        </a:prstGeom>
        <a:solidFill>
          <a:srgbClr val="FFFF66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>
              <a:solidFill>
                <a:schemeClr val="bg1"/>
              </a:solidFill>
            </a:rPr>
            <a:t>Ongoing refinement </a:t>
          </a:r>
        </a:p>
      </dsp:txBody>
      <dsp:txXfrm>
        <a:off x="2393481" y="1360976"/>
        <a:ext cx="773206" cy="664720"/>
      </dsp:txXfrm>
    </dsp:sp>
    <dsp:sp modelId="{C3EE37AE-0525-3843-8774-9A3B6AC0A6B1}">
      <dsp:nvSpPr>
        <dsp:cNvPr id="0" name=""/>
        <dsp:cNvSpPr/>
      </dsp:nvSpPr>
      <dsp:spPr>
        <a:xfrm>
          <a:off x="1381100" y="752394"/>
          <a:ext cx="940493" cy="940493"/>
        </a:xfrm>
        <a:prstGeom prst="gear6">
          <a:avLst/>
        </a:prstGeom>
        <a:solidFill>
          <a:srgbClr val="FFFF66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>
              <a:solidFill>
                <a:schemeClr val="bg1"/>
              </a:solidFill>
            </a:rPr>
            <a:t>New data fields </a:t>
          </a:r>
        </a:p>
      </dsp:txBody>
      <dsp:txXfrm>
        <a:off x="1617872" y="990597"/>
        <a:ext cx="466949" cy="464087"/>
      </dsp:txXfrm>
    </dsp:sp>
    <dsp:sp modelId="{A400D79B-2BE3-2940-915A-8202B3D1A2CA}">
      <dsp:nvSpPr>
        <dsp:cNvPr id="0" name=""/>
        <dsp:cNvSpPr/>
      </dsp:nvSpPr>
      <dsp:spPr>
        <a:xfrm rot="20700000">
          <a:off x="1907872" y="103550"/>
          <a:ext cx="921491" cy="921491"/>
        </a:xfrm>
        <a:prstGeom prst="gear6">
          <a:avLst/>
        </a:prstGeom>
        <a:solidFill>
          <a:srgbClr val="FFFF66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>
              <a:solidFill>
                <a:schemeClr val="bg1"/>
              </a:solidFill>
            </a:rPr>
            <a:t>Exploration</a:t>
          </a:r>
        </a:p>
      </dsp:txBody>
      <dsp:txXfrm rot="-20700000">
        <a:off x="2109982" y="305660"/>
        <a:ext cx="517271" cy="517271"/>
      </dsp:txXfrm>
    </dsp:sp>
    <dsp:sp modelId="{307C553C-3A37-1A40-AF04-378BF0CF8DAE}">
      <dsp:nvSpPr>
        <dsp:cNvPr id="0" name=""/>
        <dsp:cNvSpPr/>
      </dsp:nvSpPr>
      <dsp:spPr>
        <a:xfrm>
          <a:off x="2015120" y="873443"/>
          <a:ext cx="1655268" cy="1655268"/>
        </a:xfrm>
        <a:prstGeom prst="circularArrow">
          <a:avLst>
            <a:gd name="adj1" fmla="val 4687"/>
            <a:gd name="adj2" fmla="val 299029"/>
            <a:gd name="adj3" fmla="val 2445761"/>
            <a:gd name="adj4" fmla="val 16022264"/>
            <a:gd name="adj5" fmla="val 5469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3DEFA-9E31-7F44-B1A4-DE4D5B985AF8}">
      <dsp:nvSpPr>
        <dsp:cNvPr id="0" name=""/>
        <dsp:cNvSpPr/>
      </dsp:nvSpPr>
      <dsp:spPr>
        <a:xfrm>
          <a:off x="1214540" y="552208"/>
          <a:ext cx="1202656" cy="120265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66215-5860-1841-9273-95308878C39B}">
      <dsp:nvSpPr>
        <dsp:cNvPr id="0" name=""/>
        <dsp:cNvSpPr/>
      </dsp:nvSpPr>
      <dsp:spPr>
        <a:xfrm>
          <a:off x="1694722" y="-90381"/>
          <a:ext cx="1296705" cy="12967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AE5BC-5224-4984-A02C-364C4654D902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29327-7869-48AD-A294-8996E42A2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65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CLAUDIA</a:t>
            </a:r>
          </a:p>
          <a:p>
            <a:r>
              <a:rPr lang="en-AU" dirty="0"/>
              <a:t>Movie 12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4393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386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314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162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57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CHRIS</a:t>
            </a:r>
          </a:p>
          <a:p>
            <a:r>
              <a:rPr lang="en-AU" dirty="0"/>
              <a:t>Matplotlib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286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717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629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322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1601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CLAUDIA </a:t>
            </a:r>
          </a:p>
          <a:p>
            <a:r>
              <a:rPr lang="en-AU" dirty="0"/>
              <a:t>10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497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CLAUDIA – 34 Seconds</a:t>
            </a:r>
          </a:p>
          <a:p>
            <a:endParaRPr lang="en-AU" dirty="0"/>
          </a:p>
          <a:p>
            <a:r>
              <a:rPr lang="en-AU" dirty="0"/>
              <a:t>We are going to talk about the movie industry –our selected theme; the problem that represents from our analysis; and how the development of our model brings the solution.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24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CLAUDIA – 34 Seconds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This is our team who will be presenting. </a:t>
            </a:r>
          </a:p>
          <a:p>
            <a:r>
              <a:rPr lang="en-AU" dirty="0"/>
              <a:t>I will explain the background of the field we choose, a brief summary of the environment and the problem we found when analysing the data</a:t>
            </a:r>
          </a:p>
          <a:p>
            <a:r>
              <a:rPr lang="en-AU" dirty="0"/>
              <a:t>Julia will talk about the process we went through to develop the model. </a:t>
            </a:r>
          </a:p>
          <a:p>
            <a:r>
              <a:rPr lang="en-AU" dirty="0"/>
              <a:t>Chris will discuss the building of the model. </a:t>
            </a:r>
          </a:p>
          <a:p>
            <a:r>
              <a:rPr lang="en-AU" dirty="0"/>
              <a:t>And </a:t>
            </a:r>
            <a:r>
              <a:rPr lang="en-AU" dirty="0" err="1"/>
              <a:t>Dat</a:t>
            </a:r>
            <a:r>
              <a:rPr lang="en-AU" dirty="0"/>
              <a:t> will show the model and a demo. </a:t>
            </a:r>
          </a:p>
          <a:p>
            <a:r>
              <a:rPr lang="en-AU" dirty="0"/>
              <a:t>Finally, Julia will be summarising the key findings and lessons learned.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90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CLAUDIA – 34 Seconds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 Industry involves the increasing investment of money in a high risk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different perceptions of success for a movie project and many influencing factors.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ratings are derived from a wide range of outputs and are a strong independent indicator of success.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Industry is becoming increasingly competitive, especially with the incorporation of the streaming services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684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CLAUDIA – 34 Seconds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 of success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we said before, the main measure of success in a movie industry is the movie rating, which is a combination of a wide range of features.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can see this reflected in the graph attached, there is a constant increase during the years, and a sharp increase in 2022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2330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CLAUDIA – 34 Seconds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model is a B2B product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target market we are aiming is Business companies in the movie industry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 and small production companies (independent movies)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reduce some of the risk we propose to develop a model which will predict the rating of a movie based on a defined set of features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model us built in the premise of knowing the inputs that will optimise your output and will increase the chances of success.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model will help to accurate rate the movie to predict the success / not success before the movie is released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now I will pass it on to Julia that will go through the ETL process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33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02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6675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JULIA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580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F1EBEB65-1423-9897-D914-E88F82135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616" b="2972"/>
          <a:stretch/>
        </p:blipFill>
        <p:spPr>
          <a:xfrm>
            <a:off x="387178" y="1"/>
            <a:ext cx="11417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3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524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557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6388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290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587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446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5608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604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28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47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42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55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65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725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531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553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, square&#10;&#10;Description automatically generated">
            <a:extLst>
              <a:ext uri="{FF2B5EF4-FFF2-40B4-BE49-F238E27FC236}">
                <a16:creationId xmlns:a16="http://schemas.microsoft.com/office/drawing/2014/main" id="{73573AC9-A093-778E-DE61-00F5809C3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616" b="2972"/>
          <a:stretch/>
        </p:blipFill>
        <p:spPr>
          <a:xfrm>
            <a:off x="387178" y="1"/>
            <a:ext cx="11417643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183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9.png"/><Relationship Id="rId5" Type="http://schemas.microsoft.com/office/2007/relationships/media" Target="../media/media4.mp4"/><Relationship Id="rId10" Type="http://schemas.openxmlformats.org/officeDocument/2006/relationships/notesSlide" Target="../notesSlides/notesSlide2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imdb.com/list/ls02292881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db.com/list/ls022928836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db.com/" TargetMode="External"/><Relationship Id="rId5" Type="http://schemas.openxmlformats.org/officeDocument/2006/relationships/hyperlink" Target="https://www.themoviedb.org/" TargetMode="External"/><Relationship Id="rId4" Type="http://schemas.openxmlformats.org/officeDocument/2006/relationships/hyperlink" Target="https://www.omdbapi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87A96D69-49BA-6D91-2D25-A94AB27072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12496" b="32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Stock-482230690">
            <a:hlinkClick r:id="" action="ppaction://media"/>
            <a:extLst>
              <a:ext uri="{FF2B5EF4-FFF2-40B4-BE49-F238E27FC236}">
                <a16:creationId xmlns:a16="http://schemas.microsoft.com/office/drawing/2014/main" id="{0018ACCC-E135-07BC-D911-10CC9BBA3F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" y="-10"/>
            <a:ext cx="1219198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CD28C-5E68-787C-62A9-CC79D8EC9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8487" y="3438390"/>
            <a:ext cx="6565528" cy="1919619"/>
          </a:xfrm>
        </p:spPr>
        <p:txBody>
          <a:bodyPr>
            <a:normAutofit/>
          </a:bodyPr>
          <a:lstStyle/>
          <a:p>
            <a:r>
              <a:rPr lang="en-AU" sz="4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PREDICTING THE SUCCESS OF A MOVIE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C309A5-66C0-F8C4-A387-DD49F1DAF0C6}"/>
              </a:ext>
            </a:extLst>
          </p:cNvPr>
          <p:cNvSpPr txBox="1">
            <a:spLocks/>
          </p:cNvSpPr>
          <p:nvPr/>
        </p:nvSpPr>
        <p:spPr>
          <a:xfrm>
            <a:off x="1501234" y="-10"/>
            <a:ext cx="9440034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036E96-8899-3E27-7E82-4324B7C7E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1234" y="1951945"/>
            <a:ext cx="9440034" cy="1049867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 4 – TEAM 4 </a:t>
            </a:r>
          </a:p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OCTOBER 2022</a:t>
            </a:r>
          </a:p>
        </p:txBody>
      </p:sp>
    </p:spTree>
    <p:extLst>
      <p:ext uri="{BB962C8B-B14F-4D97-AF65-F5344CB8AC3E}">
        <p14:creationId xmlns:p14="http://schemas.microsoft.com/office/powerpoint/2010/main" val="12210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7" grpId="0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16" y="365671"/>
            <a:ext cx="10353762" cy="970450"/>
          </a:xfrm>
        </p:spPr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insights to design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37" y="1732448"/>
            <a:ext cx="9419573" cy="4843715"/>
          </a:xfrm>
        </p:spPr>
        <p:txBody>
          <a:bodyPr>
            <a:normAutofit/>
          </a:bodyPr>
          <a:lstStyle/>
          <a:p>
            <a:pPr marL="450000" lvl="1" indent="0"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A603F29-A4BA-3549-4A74-531CB978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33" y="2013195"/>
            <a:ext cx="4126100" cy="39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8427A-41B3-A342-9F79-6DADAD98E35B}"/>
              </a:ext>
            </a:extLst>
          </p:cNvPr>
          <p:cNvSpPr txBox="1"/>
          <p:nvPr/>
        </p:nvSpPr>
        <p:spPr>
          <a:xfrm>
            <a:off x="6333696" y="6024423"/>
            <a:ext cx="413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Genre by volume &amp; ratings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83A2AF5-9511-8740-B5D7-D403FF798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2116147"/>
            <a:ext cx="4236465" cy="3754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7DE667-00FC-9440-A402-BAA2D366F069}"/>
              </a:ext>
            </a:extLst>
          </p:cNvPr>
          <p:cNvSpPr txBox="1"/>
          <p:nvPr/>
        </p:nvSpPr>
        <p:spPr>
          <a:xfrm>
            <a:off x="1603032" y="1198937"/>
            <a:ext cx="8744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Correlations were not found  looking at single features and other features on their own showed wide distribution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873D2-73C8-F641-A162-0A64383DCA34}"/>
              </a:ext>
            </a:extLst>
          </p:cNvPr>
          <p:cNvSpPr txBox="1"/>
          <p:nvPr/>
        </p:nvSpPr>
        <p:spPr>
          <a:xfrm>
            <a:off x="1728248" y="6069986"/>
            <a:ext cx="413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 vs. ratings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CC778-D3D1-784A-8CDE-1330A14D49CA}"/>
              </a:ext>
            </a:extLst>
          </p:cNvPr>
          <p:cNvSpPr txBox="1"/>
          <p:nvPr/>
        </p:nvSpPr>
        <p:spPr>
          <a:xfrm>
            <a:off x="6090676" y="2241595"/>
            <a:ext cx="174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1035 Genre combinations</a:t>
            </a:r>
          </a:p>
        </p:txBody>
      </p:sp>
    </p:spTree>
    <p:extLst>
      <p:ext uri="{BB962C8B-B14F-4D97-AF65-F5344CB8AC3E}">
        <p14:creationId xmlns:p14="http://schemas.microsoft.com/office/powerpoint/2010/main" val="176144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61" y="401374"/>
            <a:ext cx="10353762" cy="970450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 of model inputs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4A6724-17DC-B1FB-FBE6-845F4B968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537" y="1817615"/>
            <a:ext cx="5511084" cy="2745617"/>
          </a:xfrm>
          <a:ln>
            <a:solidFill>
              <a:srgbClr val="FFFF66"/>
            </a:solidFill>
            <a:prstDash val="sysDot"/>
          </a:ln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top revenue-earning movies: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 ‘action’ in a mixed Genre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 rated PG-13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US-based production company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 of a collection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Released in multiple languages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 A-lister actors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Released in NH Summer or Christmas</a:t>
            </a: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F9C23B23-CC9F-A44D-A15E-06B34F5C3591}"/>
              </a:ext>
            </a:extLst>
          </p:cNvPr>
          <p:cNvSpPr/>
          <p:nvPr/>
        </p:nvSpPr>
        <p:spPr>
          <a:xfrm rot="16200000">
            <a:off x="4866677" y="5366929"/>
            <a:ext cx="369332" cy="839612"/>
          </a:xfrm>
          <a:prstGeom prst="downArrow">
            <a:avLst>
              <a:gd name="adj1" fmla="val 50000"/>
              <a:gd name="adj2" fmla="val 45585"/>
            </a:avLst>
          </a:prstGeom>
          <a:noFill/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92D47-CE1F-1A48-9AD7-076B727999AD}"/>
              </a:ext>
            </a:extLst>
          </p:cNvPr>
          <p:cNvSpPr txBox="1"/>
          <p:nvPr/>
        </p:nvSpPr>
        <p:spPr>
          <a:xfrm>
            <a:off x="6093942" y="560206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 &gt;42K movies 2017-2022</a:t>
            </a:r>
          </a:p>
          <a:p>
            <a:pPr marL="36900" indent="0"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45 features</a:t>
            </a:r>
          </a:p>
        </p:txBody>
      </p:sp>
      <p:pic>
        <p:nvPicPr>
          <p:cNvPr id="6" name="Picture 5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2A45EBA2-0B00-5A41-9A77-B83A661C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8" y="1649173"/>
            <a:ext cx="2160000" cy="1134000"/>
          </a:xfrm>
          <a:prstGeom prst="rect">
            <a:avLst/>
          </a:prstGeom>
        </p:spPr>
      </p:pic>
      <p:pic>
        <p:nvPicPr>
          <p:cNvPr id="12" name="Picture 11" descr="A group of people standing in front of a pumpkin with a light inside&#10;&#10;Description automatically generated with low confidence">
            <a:extLst>
              <a:ext uri="{FF2B5EF4-FFF2-40B4-BE49-F238E27FC236}">
                <a16:creationId xmlns:a16="http://schemas.microsoft.com/office/drawing/2014/main" id="{2B657F9D-F307-1643-8D9D-EF29596A3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8" y="2894819"/>
            <a:ext cx="2160000" cy="1215760"/>
          </a:xfrm>
          <a:prstGeom prst="rect">
            <a:avLst/>
          </a:prstGeom>
        </p:spPr>
      </p:pic>
      <p:pic>
        <p:nvPicPr>
          <p:cNvPr id="14" name="Picture 1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51B3CB6-41A5-8745-A04C-70878A410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9" y="4222225"/>
            <a:ext cx="2159999" cy="1134000"/>
          </a:xfrm>
          <a:prstGeom prst="rect">
            <a:avLst/>
          </a:prstGeom>
        </p:spPr>
      </p:pic>
      <p:pic>
        <p:nvPicPr>
          <p:cNvPr id="18" name="Picture 17" descr="A person standing on a plane&#10;&#10;Description automatically generated with low confidence">
            <a:extLst>
              <a:ext uri="{FF2B5EF4-FFF2-40B4-BE49-F238E27FC236}">
                <a16:creationId xmlns:a16="http://schemas.microsoft.com/office/drawing/2014/main" id="{743BC40A-32ED-0F4A-9247-17E2E0F0A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8" y="5430917"/>
            <a:ext cx="2159999" cy="102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4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TRANSFORMATION</a:t>
            </a:r>
            <a:b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 LOADING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4A6724-17DC-B1FB-FBE6-845F4B968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37" y="1809996"/>
            <a:ext cx="3766072" cy="3989385"/>
          </a:xfrm>
          <a:ln>
            <a:solidFill>
              <a:srgbClr val="FFFF66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102 files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to df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Cleaning and joining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Dropping values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iteration of groupings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Exporting to a suite of CSV file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properties, methods and functions </a:t>
            </a: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CD54A67C-3B4C-4F49-84EF-61CDA06B9B21}"/>
              </a:ext>
            </a:extLst>
          </p:cNvPr>
          <p:cNvSpPr/>
          <p:nvPr/>
        </p:nvSpPr>
        <p:spPr>
          <a:xfrm rot="16200000">
            <a:off x="5906010" y="1707205"/>
            <a:ext cx="369333" cy="839612"/>
          </a:xfrm>
          <a:prstGeom prst="downArrow">
            <a:avLst>
              <a:gd name="adj1" fmla="val 50000"/>
              <a:gd name="adj2" fmla="val 45585"/>
            </a:avLst>
          </a:prstGeom>
          <a:noFill/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ABDA84-2541-7845-B553-E84CFE5235AA}"/>
              </a:ext>
            </a:extLst>
          </p:cNvPr>
          <p:cNvGraphicFramePr/>
          <p:nvPr/>
        </p:nvGraphicFramePr>
        <p:xfrm>
          <a:off x="6090676" y="2253383"/>
          <a:ext cx="4502114" cy="235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85D843-5815-A746-8E05-7BA4DA55F0FD}"/>
              </a:ext>
            </a:extLst>
          </p:cNvPr>
          <p:cNvSpPr txBox="1"/>
          <p:nvPr/>
        </p:nvSpPr>
        <p:spPr>
          <a:xfrm>
            <a:off x="6731344" y="194795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Iterative process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F8698-1C8C-6A40-A023-51570F92DA8D}"/>
              </a:ext>
            </a:extLst>
          </p:cNvPr>
          <p:cNvSpPr txBox="1"/>
          <p:nvPr/>
        </p:nvSpPr>
        <p:spPr>
          <a:xfrm>
            <a:off x="7093231" y="5008398"/>
            <a:ext cx="3479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analysis: </a:t>
            </a:r>
          </a:p>
          <a:p>
            <a:pPr marL="36900" indent="0"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&gt;153K movies 1990-2022</a:t>
            </a:r>
          </a:p>
          <a:p>
            <a:pPr marL="36900" indent="0"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&gt;100 features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6687B26B-F51E-6D46-A77A-5F12E2F7561F}"/>
              </a:ext>
            </a:extLst>
          </p:cNvPr>
          <p:cNvSpPr/>
          <p:nvPr/>
        </p:nvSpPr>
        <p:spPr>
          <a:xfrm rot="16200000">
            <a:off x="6269654" y="4858144"/>
            <a:ext cx="369332" cy="839612"/>
          </a:xfrm>
          <a:prstGeom prst="downArrow">
            <a:avLst>
              <a:gd name="adj1" fmla="val 50000"/>
              <a:gd name="adj2" fmla="val 45585"/>
            </a:avLst>
          </a:prstGeom>
          <a:noFill/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8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21357"/>
            <a:ext cx="10353762" cy="970450"/>
          </a:xfrm>
        </p:spPr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BUILD</a:t>
            </a:r>
          </a:p>
        </p:txBody>
      </p:sp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FA8C19B3-58C9-3C60-FC22-C0A66D420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12" y="3866355"/>
            <a:ext cx="8664376" cy="24697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F0E6F50-A9BF-0D8A-E17B-B56BBDCBCEC3}"/>
              </a:ext>
            </a:extLst>
          </p:cNvPr>
          <p:cNvGrpSpPr/>
          <p:nvPr/>
        </p:nvGrpSpPr>
        <p:grpSpPr>
          <a:xfrm>
            <a:off x="1763812" y="2267416"/>
            <a:ext cx="7928812" cy="923330"/>
            <a:chOff x="1763812" y="2267416"/>
            <a:chExt cx="7928812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938222-3823-CB27-13E0-39210D3ED50F}"/>
                </a:ext>
              </a:extLst>
            </p:cNvPr>
            <p:cNvSpPr txBox="1"/>
            <p:nvPr/>
          </p:nvSpPr>
          <p:spPr>
            <a:xfrm>
              <a:off x="1763812" y="2267416"/>
              <a:ext cx="17011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One object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multiple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columns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D92727-DD15-5A6D-CB23-A2F16415ADBD}"/>
                </a:ext>
              </a:extLst>
            </p:cNvPr>
            <p:cNvSpPr txBox="1"/>
            <p:nvPr/>
          </p:nvSpPr>
          <p:spPr>
            <a:xfrm>
              <a:off x="5084452" y="2267416"/>
              <a:ext cx="17011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One object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PER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column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ADBD73-BCB2-3D6B-D52C-18741036FAFC}"/>
                </a:ext>
              </a:extLst>
            </p:cNvPr>
            <p:cNvSpPr txBox="1"/>
            <p:nvPr/>
          </p:nvSpPr>
          <p:spPr>
            <a:xfrm>
              <a:off x="8405092" y="2267416"/>
              <a:ext cx="12875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One-hot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encoding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043617-CE62-5BBE-FA8C-74DB35176391}"/>
              </a:ext>
            </a:extLst>
          </p:cNvPr>
          <p:cNvGrpSpPr/>
          <p:nvPr/>
        </p:nvGrpSpPr>
        <p:grpSpPr>
          <a:xfrm>
            <a:off x="2423495" y="3284091"/>
            <a:ext cx="6816232" cy="476509"/>
            <a:chOff x="2423495" y="3284091"/>
            <a:chExt cx="6816232" cy="476509"/>
          </a:xfrm>
        </p:grpSpPr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8C6EDDB3-6039-A77D-4752-D5584881929A}"/>
                </a:ext>
              </a:extLst>
            </p:cNvPr>
            <p:cNvSpPr/>
            <p:nvPr/>
          </p:nvSpPr>
          <p:spPr>
            <a:xfrm>
              <a:off x="5744135" y="3284091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B89F06B7-77A9-33B6-485B-19426D0A2D38}"/>
                </a:ext>
              </a:extLst>
            </p:cNvPr>
            <p:cNvSpPr/>
            <p:nvPr/>
          </p:nvSpPr>
          <p:spPr>
            <a:xfrm>
              <a:off x="2423495" y="3284091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2482C956-130A-9982-2C4C-F67E86E84A92}"/>
                </a:ext>
              </a:extLst>
            </p:cNvPr>
            <p:cNvSpPr/>
            <p:nvPr/>
          </p:nvSpPr>
          <p:spPr>
            <a:xfrm>
              <a:off x="8857988" y="3284091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5DFA0FE-0AB4-43BC-1C1F-E72596B0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188" y="183541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BUILD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BB320DC-A6E0-6F7B-F8F5-9064D3DA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78" y="1580050"/>
            <a:ext cx="4186383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8A6E39F-2284-5286-FEDA-5AE3489D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313" y="2968815"/>
            <a:ext cx="3969231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CB2F9-99A5-D1A2-988B-B168E49D1855}"/>
              </a:ext>
            </a:extLst>
          </p:cNvPr>
          <p:cNvSpPr txBox="1"/>
          <p:nvPr/>
        </p:nvSpPr>
        <p:spPr>
          <a:xfrm>
            <a:off x="5622527" y="1580050"/>
            <a:ext cx="413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 of </a:t>
            </a:r>
          </a:p>
          <a:p>
            <a:r>
              <a:rPr lang="en-AU" sz="16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 by genre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0676F-AA9D-68DF-BE9F-F093E2E9D192}"/>
              </a:ext>
            </a:extLst>
          </p:cNvPr>
          <p:cNvSpPr txBox="1"/>
          <p:nvPr/>
        </p:nvSpPr>
        <p:spPr>
          <a:xfrm>
            <a:off x="2625235" y="5477480"/>
            <a:ext cx="413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 of </a:t>
            </a:r>
          </a:p>
          <a:p>
            <a:pPr algn="r"/>
            <a:r>
              <a:rPr lang="en-AU" sz="16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 by rated</a:t>
            </a:r>
          </a:p>
        </p:txBody>
      </p:sp>
    </p:spTree>
    <p:extLst>
      <p:ext uri="{BB962C8B-B14F-4D97-AF65-F5344CB8AC3E}">
        <p14:creationId xmlns:p14="http://schemas.microsoft.com/office/powerpoint/2010/main" val="3643969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628375"/>
            <a:ext cx="10353762" cy="970450"/>
          </a:xfrm>
        </p:spPr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 GEN DATA TRANSFORMATION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93CEF-416C-967B-37FB-597D5A25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60" y="5435561"/>
            <a:ext cx="9537679" cy="1089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Guide to Random Forest Classification and Regression Algorithms">
            <a:extLst>
              <a:ext uri="{FF2B5EF4-FFF2-40B4-BE49-F238E27FC236}">
                <a16:creationId xmlns:a16="http://schemas.microsoft.com/office/drawing/2014/main" id="{D038921C-C8D0-FDEE-D3BC-1692F0860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349" y="1910507"/>
            <a:ext cx="840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AC40F-0DEE-AC8D-61F8-0AC725D95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349" y="2492865"/>
            <a:ext cx="546000" cy="50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58E9F4-EE0C-F678-BED9-6AF925E0C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464" y="2394521"/>
            <a:ext cx="610235" cy="50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8EFB65-8474-7A2C-14D8-D5E1AE2EA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99" y="1793289"/>
            <a:ext cx="900000" cy="50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93C2A-0667-644C-7413-BECF65510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37" y="1732448"/>
            <a:ext cx="9419573" cy="3785125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rating sorted to 5 Bins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 – Test – Split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Normalise the Train and Test data</a:t>
            </a:r>
          </a:p>
          <a:p>
            <a:pPr lvl="1"/>
            <a:r>
              <a:rPr lang="en-AU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MinMaxScaler</a:t>
            </a: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search </a:t>
            </a:r>
          </a:p>
          <a:p>
            <a:pPr lvl="1"/>
            <a:r>
              <a:rPr lang="en-AU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 Forest Model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the model </a:t>
            </a:r>
          </a:p>
          <a:p>
            <a:pPr lvl="2"/>
            <a:r>
              <a:rPr lang="en-AU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Joblib</a:t>
            </a: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6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PREDICTION MODEL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023861-5BED-BABB-35EA-F6E52DA204BC}"/>
              </a:ext>
            </a:extLst>
          </p:cNvPr>
          <p:cNvGrpSpPr/>
          <p:nvPr/>
        </p:nvGrpSpPr>
        <p:grpSpPr>
          <a:xfrm>
            <a:off x="1766312" y="1852905"/>
            <a:ext cx="8820569" cy="4624258"/>
            <a:chOff x="1766312" y="1852905"/>
            <a:chExt cx="8820569" cy="46242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731F4B-C308-1F2C-137F-5631AF004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312" y="1857944"/>
              <a:ext cx="1512764" cy="64633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C07671-ABA4-C9CA-7AF8-31B0D4CF02EF}"/>
                </a:ext>
              </a:extLst>
            </p:cNvPr>
            <p:cNvSpPr txBox="1"/>
            <p:nvPr/>
          </p:nvSpPr>
          <p:spPr>
            <a:xfrm>
              <a:off x="2195619" y="3408216"/>
              <a:ext cx="664030" cy="584775"/>
            </a:xfrm>
            <a:prstGeom prst="rect">
              <a:avLst/>
            </a:prstGeom>
            <a:noFill/>
            <a:ln>
              <a:solidFill>
                <a:srgbClr val="FFFF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Web app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4C7EA3-FB28-6CAB-20BD-ED7B77168F7B}"/>
                </a:ext>
              </a:extLst>
            </p:cNvPr>
            <p:cNvSpPr txBox="1"/>
            <p:nvPr/>
          </p:nvSpPr>
          <p:spPr>
            <a:xfrm>
              <a:off x="4598439" y="3408216"/>
              <a:ext cx="962025" cy="584775"/>
            </a:xfrm>
            <a:prstGeom prst="rect">
              <a:avLst/>
            </a:prstGeom>
            <a:noFill/>
            <a:ln>
              <a:solidFill>
                <a:srgbClr val="FFFF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Web page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558B98-AB81-41F4-9352-B5C2A56F42F0}"/>
                </a:ext>
              </a:extLst>
            </p:cNvPr>
            <p:cNvGrpSpPr/>
            <p:nvPr/>
          </p:nvGrpSpPr>
          <p:grpSpPr>
            <a:xfrm>
              <a:off x="4284744" y="1852905"/>
              <a:ext cx="1589414" cy="648000"/>
              <a:chOff x="3606972" y="2112680"/>
              <a:chExt cx="1589414" cy="64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B86319B-1EA4-D44E-8C03-6EAB585A2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6972" y="2114349"/>
                <a:ext cx="646331" cy="64633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ED0070-89F6-D847-179E-D630DA1A4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3493" y="2112680"/>
                <a:ext cx="812893" cy="6480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08C840-2295-307B-0C73-F4E6EE12EEB6}"/>
                </a:ext>
              </a:extLst>
            </p:cNvPr>
            <p:cNvSpPr txBox="1"/>
            <p:nvPr/>
          </p:nvSpPr>
          <p:spPr>
            <a:xfrm>
              <a:off x="6959033" y="3429000"/>
              <a:ext cx="1178667" cy="1077218"/>
            </a:xfrm>
            <a:prstGeom prst="rect">
              <a:avLst/>
            </a:prstGeom>
            <a:noFill/>
            <a:ln>
              <a:solidFill>
                <a:srgbClr val="FFFF6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Read &amp; Scale user input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BE274-9608-AB6B-B85F-A46ABC3375EA}"/>
                </a:ext>
              </a:extLst>
            </p:cNvPr>
            <p:cNvGrpSpPr/>
            <p:nvPr/>
          </p:nvGrpSpPr>
          <p:grpSpPr>
            <a:xfrm>
              <a:off x="6959033" y="1852905"/>
              <a:ext cx="1178667" cy="648000"/>
              <a:chOff x="5592792" y="2112680"/>
              <a:chExt cx="1178667" cy="64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39A01E9-5036-5DE0-47F4-B0F1BE796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539" y="2112680"/>
                <a:ext cx="430920" cy="648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D85187A-34AF-FAA1-76D9-340E5B4BEF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1656" r="20735"/>
              <a:stretch/>
            </p:blipFill>
            <p:spPr>
              <a:xfrm>
                <a:off x="5592792" y="2112680"/>
                <a:ext cx="596811" cy="64800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B87F66-CE4C-9B25-98A6-206E99024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4162" y="1854574"/>
              <a:ext cx="1512764" cy="64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46FC15-AB24-51F6-C4F0-3766E8EB5791}"/>
                </a:ext>
              </a:extLst>
            </p:cNvPr>
            <p:cNvSpPr txBox="1"/>
            <p:nvPr/>
          </p:nvSpPr>
          <p:spPr>
            <a:xfrm>
              <a:off x="9064162" y="3408216"/>
              <a:ext cx="1522719" cy="1323439"/>
            </a:xfrm>
            <a:prstGeom prst="rect">
              <a:avLst/>
            </a:prstGeom>
            <a:noFill/>
            <a:ln>
              <a:solidFill>
                <a:srgbClr val="FFFF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Load and pass the user input to ML model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FDECE0-D38A-BFE5-85A6-A9125AD564B9}"/>
                </a:ext>
              </a:extLst>
            </p:cNvPr>
            <p:cNvSpPr txBox="1"/>
            <p:nvPr/>
          </p:nvSpPr>
          <p:spPr>
            <a:xfrm>
              <a:off x="7067354" y="5157352"/>
              <a:ext cx="962025" cy="338554"/>
            </a:xfrm>
            <a:prstGeom prst="rect">
              <a:avLst/>
            </a:prstGeom>
            <a:noFill/>
            <a:ln>
              <a:solidFill>
                <a:srgbClr val="FFFF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F2B5CA-DF44-75ED-E77D-CEF0D3E26984}"/>
                </a:ext>
              </a:extLst>
            </p:cNvPr>
            <p:cNvGrpSpPr/>
            <p:nvPr/>
          </p:nvGrpSpPr>
          <p:grpSpPr>
            <a:xfrm>
              <a:off x="6959033" y="5829163"/>
              <a:ext cx="1178667" cy="648000"/>
              <a:chOff x="5592792" y="2112680"/>
              <a:chExt cx="1178667" cy="64800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FB0AB5C-D420-F718-FC2D-9765BD38C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539" y="2112680"/>
                <a:ext cx="430920" cy="6480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FDDBD17-D1B4-74F4-94CC-F18D05BEE2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1656" r="20735"/>
              <a:stretch/>
            </p:blipFill>
            <p:spPr>
              <a:xfrm>
                <a:off x="5592792" y="2112680"/>
                <a:ext cx="596811" cy="6480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24204C-54CA-A73D-3F6C-A8ED0D666D7D}"/>
                </a:ext>
              </a:extLst>
            </p:cNvPr>
            <p:cNvSpPr txBox="1"/>
            <p:nvPr/>
          </p:nvSpPr>
          <p:spPr>
            <a:xfrm>
              <a:off x="4667570" y="4928315"/>
              <a:ext cx="823763" cy="584775"/>
            </a:xfrm>
            <a:prstGeom prst="rect">
              <a:avLst/>
            </a:prstGeom>
            <a:noFill/>
            <a:ln>
              <a:solidFill>
                <a:srgbClr val="FFFF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Live app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0121E6-62B0-E2B8-E31F-3BA9AE763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55451" y="5829163"/>
              <a:ext cx="648000" cy="648000"/>
            </a:xfrm>
            <a:prstGeom prst="rect">
              <a:avLst/>
            </a:prstGeom>
          </p:spPr>
        </p:pic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B5AA4D40-C8DA-443D-7F8F-FFCB83BD2143}"/>
                </a:ext>
              </a:extLst>
            </p:cNvPr>
            <p:cNvSpPr/>
            <p:nvPr/>
          </p:nvSpPr>
          <p:spPr>
            <a:xfrm rot="16200000">
              <a:off x="3510212" y="3462348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705549A7-3E6F-D233-E133-F4109FE1ABFF}"/>
                </a:ext>
              </a:extLst>
            </p:cNvPr>
            <p:cNvSpPr/>
            <p:nvPr/>
          </p:nvSpPr>
          <p:spPr>
            <a:xfrm rot="16200000">
              <a:off x="6213792" y="3462348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3F1103C7-E339-27E0-CCA8-A8816CE574F2}"/>
                </a:ext>
              </a:extLst>
            </p:cNvPr>
            <p:cNvSpPr/>
            <p:nvPr/>
          </p:nvSpPr>
          <p:spPr>
            <a:xfrm rot="16200000">
              <a:off x="8332091" y="3462348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30D5989F-DF8D-B2CF-B300-F07BEBFC5A34}"/>
                </a:ext>
              </a:extLst>
            </p:cNvPr>
            <p:cNvSpPr/>
            <p:nvPr/>
          </p:nvSpPr>
          <p:spPr>
            <a:xfrm rot="5400000">
              <a:off x="6142963" y="5083966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Arrow: Bent-Up 30">
              <a:extLst>
                <a:ext uri="{FF2B5EF4-FFF2-40B4-BE49-F238E27FC236}">
                  <a16:creationId xmlns:a16="http://schemas.microsoft.com/office/drawing/2014/main" id="{28FDAEC9-DB4C-586F-D878-297D0628E067}"/>
                </a:ext>
              </a:extLst>
            </p:cNvPr>
            <p:cNvSpPr/>
            <p:nvPr/>
          </p:nvSpPr>
          <p:spPr>
            <a:xfrm rot="5400000" flipV="1">
              <a:off x="9037169" y="4857038"/>
              <a:ext cx="781024" cy="815538"/>
            </a:xfrm>
            <a:prstGeom prst="bentUp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F527D9-DCDD-CB8D-72E0-3D53445DCC93}"/>
                </a:ext>
              </a:extLst>
            </p:cNvPr>
            <p:cNvSpPr txBox="1"/>
            <p:nvPr/>
          </p:nvSpPr>
          <p:spPr>
            <a:xfrm>
              <a:off x="3164196" y="2757744"/>
              <a:ext cx="1073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rgbClr val="FFFF6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RENDER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F7B349-01C5-8C40-9544-12C5CBA80228}"/>
                </a:ext>
              </a:extLst>
            </p:cNvPr>
            <p:cNvSpPr txBox="1"/>
            <p:nvPr/>
          </p:nvSpPr>
          <p:spPr>
            <a:xfrm>
              <a:off x="5796947" y="2757744"/>
              <a:ext cx="1073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rgbClr val="FFFF6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SUBMIT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A4DF56-B47D-9676-1A6B-3CA5E74B0479}"/>
                </a:ext>
              </a:extLst>
            </p:cNvPr>
            <p:cNvSpPr txBox="1"/>
            <p:nvPr/>
          </p:nvSpPr>
          <p:spPr>
            <a:xfrm>
              <a:off x="7525371" y="2616040"/>
              <a:ext cx="199517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rgbClr val="FFFF6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REQUEST RESTFUL API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5CD2D0-0E64-9240-7065-7A2049771B4B}"/>
                </a:ext>
              </a:extLst>
            </p:cNvPr>
            <p:cNvSpPr txBox="1"/>
            <p:nvPr/>
          </p:nvSpPr>
          <p:spPr>
            <a:xfrm>
              <a:off x="5867776" y="4546989"/>
              <a:ext cx="10737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>
                  <a:solidFill>
                    <a:srgbClr val="FFFF6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DEPLOY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71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7A5E8-1661-CB5B-A99B-A8DE706A1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9445" t="2606" r="25020" b="4644"/>
          <a:stretch/>
        </p:blipFill>
        <p:spPr>
          <a:xfrm>
            <a:off x="1361209" y="322117"/>
            <a:ext cx="9445336" cy="622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MOVIE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5F6C-24B7-CD61-97D7-8925719D2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0340" y="2943774"/>
            <a:ext cx="6835140" cy="1559645"/>
          </a:xfrm>
        </p:spPr>
        <p:txBody>
          <a:bodyPr>
            <a:normAutofit fontScale="85000" lnSpcReduction="20000"/>
          </a:bodyPr>
          <a:lstStyle/>
          <a:p>
            <a:pPr marL="36900" indent="0" algn="ctr">
              <a:buNone/>
            </a:pPr>
            <a:r>
              <a:rPr lang="en-AU" sz="6000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marL="36900" indent="0" algn="ctr">
              <a:buNone/>
            </a:pPr>
            <a:r>
              <a:rPr lang="en-AU" sz="29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https://movies-rating-prediction.herokuapp.com/ </a:t>
            </a:r>
          </a:p>
        </p:txBody>
      </p:sp>
    </p:spTree>
    <p:extLst>
      <p:ext uri="{BB962C8B-B14F-4D97-AF65-F5344CB8AC3E}">
        <p14:creationId xmlns:p14="http://schemas.microsoft.com/office/powerpoint/2010/main" val="4120608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5F6C-24B7-CD61-97D7-8925719D2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37" y="1732448"/>
            <a:ext cx="9419573" cy="4872537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Findings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Genres preferences have changed over the three last decades: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Budget and Revenue does not directly correlate with movie success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feature per se does not have correlation with the success of a movie but a set of features are required to predict the rating of a movie project as a proxy for its success. </a:t>
            </a:r>
          </a:p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Lessons Learned 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 documentation is a must for any project (saves time)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sourcing and wrangling take the majority of the time (~80%)</a:t>
            </a:r>
          </a:p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Benefits</a:t>
            </a: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 in the return of Investment 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Reduction of risks involved in the release of a movie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 savings </a:t>
            </a:r>
          </a:p>
          <a:p>
            <a:pPr lvl="1"/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Stock-472886039">
            <a:hlinkClick r:id="" action="ppaction://media"/>
            <a:extLst>
              <a:ext uri="{FF2B5EF4-FFF2-40B4-BE49-F238E27FC236}">
                <a16:creationId xmlns:a16="http://schemas.microsoft.com/office/drawing/2014/main" id="{2A6188CC-0F6D-7C6B-54FD-46342D2C9C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9028" y="295835"/>
            <a:ext cx="9393944" cy="6266329"/>
          </a:xfrm>
        </p:spPr>
      </p:pic>
    </p:spTree>
    <p:extLst>
      <p:ext uri="{BB962C8B-B14F-4D97-AF65-F5344CB8AC3E}">
        <p14:creationId xmlns:p14="http://schemas.microsoft.com/office/powerpoint/2010/main" val="61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C0D0-4F6B-DBF0-5BD1-F9303DFC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4235"/>
            <a:ext cx="10353762" cy="970450"/>
          </a:xfrm>
        </p:spPr>
        <p:txBody>
          <a:bodyPr/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</a:p>
        </p:txBody>
      </p:sp>
      <p:pic>
        <p:nvPicPr>
          <p:cNvPr id="3" name="Video 13">
            <a:hlinkClick r:id="" action="ppaction://media"/>
            <a:extLst>
              <a:ext uri="{FF2B5EF4-FFF2-40B4-BE49-F238E27FC236}">
                <a16:creationId xmlns:a16="http://schemas.microsoft.com/office/drawing/2014/main" id="{11848E6E-08D7-DFE9-F1D4-4FA08D855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55740" y="892906"/>
            <a:ext cx="2155634" cy="1212545"/>
          </a:xfrm>
          <a:prstGeom prst="rect">
            <a:avLst/>
          </a:prstGeom>
        </p:spPr>
      </p:pic>
      <p:pic>
        <p:nvPicPr>
          <p:cNvPr id="4" name="iStock-1419497013">
            <a:hlinkClick r:id="" action="ppaction://media"/>
            <a:extLst>
              <a:ext uri="{FF2B5EF4-FFF2-40B4-BE49-F238E27FC236}">
                <a16:creationId xmlns:a16="http://schemas.microsoft.com/office/drawing/2014/main" id="{27F44A5F-6920-55B3-85BF-A8F849D8B6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55740" y="2359345"/>
            <a:ext cx="2155634" cy="1212545"/>
          </a:xfrm>
          <a:prstGeom prst="rect">
            <a:avLst/>
          </a:prstGeom>
        </p:spPr>
      </p:pic>
      <p:pic>
        <p:nvPicPr>
          <p:cNvPr id="7" name="iStock-1329962407">
            <a:hlinkClick r:id="" action="ppaction://media"/>
            <a:extLst>
              <a:ext uri="{FF2B5EF4-FFF2-40B4-BE49-F238E27FC236}">
                <a16:creationId xmlns:a16="http://schemas.microsoft.com/office/drawing/2014/main" id="{CE7437EA-310A-579D-C49A-0EE8E2511A4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55740" y="3825784"/>
            <a:ext cx="2156800" cy="121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A8C581-FE80-7A24-D8DD-833B069ADA09}"/>
              </a:ext>
            </a:extLst>
          </p:cNvPr>
          <p:cNvSpPr txBox="1"/>
          <p:nvPr/>
        </p:nvSpPr>
        <p:spPr>
          <a:xfrm>
            <a:off x="4149503" y="1294287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FDDF9-718A-1ECD-1A01-79F723DD025E}"/>
              </a:ext>
            </a:extLst>
          </p:cNvPr>
          <p:cNvSpPr txBox="1"/>
          <p:nvPr/>
        </p:nvSpPr>
        <p:spPr>
          <a:xfrm>
            <a:off x="4149503" y="2678473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ETL &amp;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9127A-491B-DE92-C353-DC1ED5683379}"/>
              </a:ext>
            </a:extLst>
          </p:cNvPr>
          <p:cNvSpPr txBox="1"/>
          <p:nvPr/>
        </p:nvSpPr>
        <p:spPr>
          <a:xfrm>
            <a:off x="4149499" y="4544573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PREDICTION MODEL DEPLOYMENT AND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B2C6B-66FA-F18E-C591-640569ABEE4A}"/>
              </a:ext>
            </a:extLst>
          </p:cNvPr>
          <p:cNvSpPr txBox="1"/>
          <p:nvPr/>
        </p:nvSpPr>
        <p:spPr>
          <a:xfrm>
            <a:off x="4634135" y="1776201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 world and why we build the model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D9F7D6-A9C5-A5BC-176A-451B8ABBC1AA}"/>
              </a:ext>
            </a:extLst>
          </p:cNvPr>
          <p:cNvSpPr txBox="1"/>
          <p:nvPr/>
        </p:nvSpPr>
        <p:spPr>
          <a:xfrm>
            <a:off x="4634135" y="3160387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27B69-C637-305D-EBC8-49994A3C6D34}"/>
              </a:ext>
            </a:extLst>
          </p:cNvPr>
          <p:cNvSpPr txBox="1"/>
          <p:nvPr/>
        </p:nvSpPr>
        <p:spPr>
          <a:xfrm>
            <a:off x="4634135" y="5959541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Findings and lessons learned</a:t>
            </a:r>
          </a:p>
        </p:txBody>
      </p:sp>
      <p:pic>
        <p:nvPicPr>
          <p:cNvPr id="5" name="iStock-627873998 (1)">
            <a:hlinkClick r:id="" action="ppaction://media"/>
            <a:extLst>
              <a:ext uri="{FF2B5EF4-FFF2-40B4-BE49-F238E27FC236}">
                <a16:creationId xmlns:a16="http://schemas.microsoft.com/office/drawing/2014/main" id="{806EFC5C-0D04-1AF5-5FA3-B79F102E593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555740" y="5292877"/>
            <a:ext cx="2156799" cy="121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74D1C-91D0-0C27-8320-76677B23D3B8}"/>
              </a:ext>
            </a:extLst>
          </p:cNvPr>
          <p:cNvSpPr txBox="1"/>
          <p:nvPr/>
        </p:nvSpPr>
        <p:spPr>
          <a:xfrm>
            <a:off x="4149501" y="3611523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PREDICTION MODEL BUILD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95BED6-4F77-F586-5B42-9EE6E90BF14B}"/>
              </a:ext>
            </a:extLst>
          </p:cNvPr>
          <p:cNvSpPr txBox="1"/>
          <p:nvPr/>
        </p:nvSpPr>
        <p:spPr>
          <a:xfrm>
            <a:off x="4149500" y="5477623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1B0DC-64F4-C2E3-ADD8-E86473740F18}"/>
              </a:ext>
            </a:extLst>
          </p:cNvPr>
          <p:cNvSpPr txBox="1"/>
          <p:nvPr/>
        </p:nvSpPr>
        <p:spPr>
          <a:xfrm>
            <a:off x="4634131" y="2227337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Visualising the problem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CBE648-2558-5EE8-D258-434683D9B065}"/>
              </a:ext>
            </a:extLst>
          </p:cNvPr>
          <p:cNvSpPr txBox="1"/>
          <p:nvPr/>
        </p:nvSpPr>
        <p:spPr>
          <a:xfrm>
            <a:off x="4634131" y="5026487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Solving the problem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F6A0D-1CE8-D763-4598-714526DCEA6D}"/>
              </a:ext>
            </a:extLst>
          </p:cNvPr>
          <p:cNvSpPr txBox="1"/>
          <p:nvPr/>
        </p:nvSpPr>
        <p:spPr>
          <a:xfrm>
            <a:off x="4634130" y="4093437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 Forest / 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1413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0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1C2605-E12E-DB32-31B6-A787CEF00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" t="2767" r="1223" b="18946"/>
          <a:stretch/>
        </p:blipFill>
        <p:spPr>
          <a:xfrm>
            <a:off x="1415026" y="379889"/>
            <a:ext cx="9351300" cy="61553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4F75F-32A8-58AF-EE1F-33ACFD8B5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9889"/>
            <a:ext cx="10353762" cy="970450"/>
          </a:xfrm>
        </p:spPr>
        <p:txBody>
          <a:bodyPr/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C2150-3809-3182-18D1-34238DE36478}"/>
              </a:ext>
            </a:extLst>
          </p:cNvPr>
          <p:cNvSpPr txBox="1"/>
          <p:nvPr/>
        </p:nvSpPr>
        <p:spPr>
          <a:xfrm>
            <a:off x="7821485" y="587458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 NGUYEN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66406-08DA-4D4A-684E-45C53159A836}"/>
              </a:ext>
            </a:extLst>
          </p:cNvPr>
          <p:cNvSpPr txBox="1"/>
          <p:nvPr/>
        </p:nvSpPr>
        <p:spPr>
          <a:xfrm>
            <a:off x="4431163" y="587458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COOPER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098D6-6B2A-8F45-7FA1-2879FB9C842F}"/>
              </a:ext>
            </a:extLst>
          </p:cNvPr>
          <p:cNvSpPr txBox="1"/>
          <p:nvPr/>
        </p:nvSpPr>
        <p:spPr>
          <a:xfrm>
            <a:off x="6333111" y="587458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CHRIS MAI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6E5E1-02C8-AA24-6CEB-D0851F30ADE7}"/>
              </a:ext>
            </a:extLst>
          </p:cNvPr>
          <p:cNvSpPr txBox="1"/>
          <p:nvPr/>
        </p:nvSpPr>
        <p:spPr>
          <a:xfrm>
            <a:off x="1977782" y="587458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CLAUDIA SANDOVAL</a:t>
            </a:r>
          </a:p>
        </p:txBody>
      </p:sp>
    </p:spTree>
    <p:extLst>
      <p:ext uri="{BB962C8B-B14F-4D97-AF65-F5344CB8AC3E}">
        <p14:creationId xmlns:p14="http://schemas.microsoft.com/office/powerpoint/2010/main" val="321673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8148" y="1609015"/>
            <a:ext cx="3756551" cy="82025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 World  Defining the problem</a:t>
            </a:r>
          </a:p>
          <a:p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FF6B81-1CD6-CC4A-88C4-39A853C758EC}"/>
              </a:ext>
            </a:extLst>
          </p:cNvPr>
          <p:cNvSpPr txBox="1">
            <a:spLocks/>
          </p:cNvSpPr>
          <p:nvPr/>
        </p:nvSpPr>
        <p:spPr>
          <a:xfrm>
            <a:off x="7008148" y="3043786"/>
            <a:ext cx="3607114" cy="2320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industry: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 investments / High risks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Overall numbers and revenue are declining </a:t>
            </a:r>
          </a:p>
          <a:p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7E8643-833E-540A-F580-298EA4D6632E}"/>
              </a:ext>
            </a:extLst>
          </p:cNvPr>
          <p:cNvGrpSpPr/>
          <p:nvPr/>
        </p:nvGrpSpPr>
        <p:grpSpPr>
          <a:xfrm>
            <a:off x="1565776" y="1609015"/>
            <a:ext cx="5442372" cy="4793612"/>
            <a:chOff x="1565776" y="1609015"/>
            <a:chExt cx="5442372" cy="47936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F50110-D0CB-6C41-8E6B-9424578D8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776" y="1609015"/>
              <a:ext cx="5442372" cy="47936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34FAF5D9-F38A-6F48-9622-E7A7EA97956E}"/>
                </a:ext>
              </a:extLst>
            </p:cNvPr>
            <p:cNvSpPr/>
            <p:nvPr/>
          </p:nvSpPr>
          <p:spPr>
            <a:xfrm rot="2429011">
              <a:off x="3528773" y="3292810"/>
              <a:ext cx="153632" cy="978408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B23C34A3-1E1E-124C-A15A-DA39CDFC0EF6}"/>
                </a:ext>
              </a:extLst>
            </p:cNvPr>
            <p:cNvSpPr/>
            <p:nvPr/>
          </p:nvSpPr>
          <p:spPr>
            <a:xfrm rot="10536394">
              <a:off x="5141017" y="3023962"/>
              <a:ext cx="127621" cy="978408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5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8148" y="1609015"/>
            <a:ext cx="3756551" cy="48267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 of Success</a:t>
            </a:r>
          </a:p>
          <a:p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FF6B81-1CD6-CC4A-88C4-39A853C758EC}"/>
              </a:ext>
            </a:extLst>
          </p:cNvPr>
          <p:cNvSpPr txBox="1">
            <a:spLocks/>
          </p:cNvSpPr>
          <p:nvPr/>
        </p:nvSpPr>
        <p:spPr>
          <a:xfrm>
            <a:off x="7008148" y="3043786"/>
            <a:ext cx="3607114" cy="2320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ratings come from a wide range of features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Trending up with a sharp increase in 2022 </a:t>
            </a:r>
          </a:p>
          <a:p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44BD678-16D2-8A5B-AD04-1F576E06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57" y="1609015"/>
            <a:ext cx="5372401" cy="479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86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37" y="1732448"/>
            <a:ext cx="9419573" cy="4843715"/>
          </a:xfrm>
        </p:spPr>
        <p:txBody>
          <a:bodyPr>
            <a:normAutofit/>
          </a:bodyPr>
          <a:lstStyle/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B2B Product</a:t>
            </a:r>
          </a:p>
          <a:p>
            <a:pPr lvl="1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 Companies &amp; Independent Production Companies </a:t>
            </a:r>
          </a:p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Predicting Model – The solution</a:t>
            </a:r>
          </a:p>
          <a:p>
            <a:pPr lvl="1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that predicts rating of a movie based on a range of features</a:t>
            </a:r>
          </a:p>
          <a:p>
            <a:pPr lvl="1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 in three parts:</a:t>
            </a:r>
          </a:p>
          <a:p>
            <a:pPr lvl="2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ETL</a:t>
            </a:r>
          </a:p>
          <a:p>
            <a:pPr lvl="2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Build </a:t>
            </a:r>
          </a:p>
          <a:p>
            <a:pPr lvl="2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Deployment </a:t>
            </a:r>
          </a:p>
          <a:p>
            <a:endParaRPr lang="en-AU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7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37" y="1732449"/>
            <a:ext cx="9407047" cy="4756033"/>
          </a:xfrm>
        </p:spPr>
        <p:txBody>
          <a:bodyPr/>
          <a:lstStyle/>
          <a:p>
            <a:pPr marL="36900" indent="0">
              <a:buNone/>
            </a:pPr>
            <a:endParaRPr lang="en-AU" dirty="0"/>
          </a:p>
          <a:p>
            <a:endParaRPr lang="en-AU" dirty="0"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377F4CE6-C1E0-AD88-E420-40DCB9C6A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337" y="2367418"/>
            <a:ext cx="1215026" cy="121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C2424-F51E-92E3-611D-AE99B547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947" y="5108473"/>
            <a:ext cx="371306" cy="4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BBBEE-182A-8D7C-0FFA-E5DCFB725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748" y="5047585"/>
            <a:ext cx="898228" cy="509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F6135-D4B1-54F8-EF07-183603F5D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078" y="5702685"/>
            <a:ext cx="1061582" cy="430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A7F0A-C61F-E5D7-8A6E-DFA11B205E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77" r="11217"/>
          <a:stretch/>
        </p:blipFill>
        <p:spPr>
          <a:xfrm>
            <a:off x="7304170" y="4437739"/>
            <a:ext cx="592898" cy="430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642A39-F0F8-BBAD-53E8-2DFD9A7DE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618" y="4520305"/>
            <a:ext cx="448916" cy="44891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CDCE92-1583-542A-D1A1-EDF3BD29998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580363" y="2974931"/>
            <a:ext cx="6764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634FB0-9FB8-E632-7736-F7CA5A3D4C31}"/>
              </a:ext>
            </a:extLst>
          </p:cNvPr>
          <p:cNvCxnSpPr>
            <a:cxnSpLocks/>
          </p:cNvCxnSpPr>
          <p:nvPr/>
        </p:nvCxnSpPr>
        <p:spPr>
          <a:xfrm flipV="1">
            <a:off x="3629399" y="2608576"/>
            <a:ext cx="451726" cy="347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A41FF-256D-5E72-4ED4-1C196032D165}"/>
              </a:ext>
            </a:extLst>
          </p:cNvPr>
          <p:cNvCxnSpPr>
            <a:cxnSpLocks/>
          </p:cNvCxnSpPr>
          <p:nvPr/>
        </p:nvCxnSpPr>
        <p:spPr>
          <a:xfrm>
            <a:off x="3629399" y="2965536"/>
            <a:ext cx="451726" cy="420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83047C-C2C4-9435-6DC0-28F6EF7F8ADE}"/>
              </a:ext>
            </a:extLst>
          </p:cNvPr>
          <p:cNvCxnSpPr>
            <a:cxnSpLocks/>
          </p:cNvCxnSpPr>
          <p:nvPr/>
        </p:nvCxnSpPr>
        <p:spPr>
          <a:xfrm>
            <a:off x="3641925" y="2956142"/>
            <a:ext cx="439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FB8914A-80B3-DDA5-BF78-306BE53D6881}"/>
              </a:ext>
            </a:extLst>
          </p:cNvPr>
          <p:cNvSpPr/>
          <p:nvPr/>
        </p:nvSpPr>
        <p:spPr>
          <a:xfrm>
            <a:off x="5574081" y="2367418"/>
            <a:ext cx="237995" cy="131523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133BE6-85CD-D30F-DAD3-9B4C3C3AA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0463" y="4514262"/>
            <a:ext cx="432000" cy="432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44FE45-4950-569F-83BE-88ACCE868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0167" y="4517749"/>
            <a:ext cx="432000" cy="432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0286D9-9100-CB1C-E14E-7FA710D4E041}"/>
              </a:ext>
            </a:extLst>
          </p:cNvPr>
          <p:cNvSpPr txBox="1"/>
          <p:nvPr/>
        </p:nvSpPr>
        <p:spPr>
          <a:xfrm>
            <a:off x="2504027" y="3693892"/>
            <a:ext cx="8290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Query </a:t>
            </a:r>
          </a:p>
          <a:p>
            <a:pPr algn="ctr"/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01579B-6087-F64C-32E0-0F69CD88AAA8}"/>
              </a:ext>
            </a:extLst>
          </p:cNvPr>
          <p:cNvCxnSpPr>
            <a:cxnSpLocks/>
          </p:cNvCxnSpPr>
          <p:nvPr/>
        </p:nvCxnSpPr>
        <p:spPr>
          <a:xfrm flipH="1">
            <a:off x="2918564" y="3127331"/>
            <a:ext cx="1" cy="546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FA69354-1F3E-EA4D-7A4D-EC8A8415FE32}"/>
              </a:ext>
            </a:extLst>
          </p:cNvPr>
          <p:cNvSpPr txBox="1"/>
          <p:nvPr/>
        </p:nvSpPr>
        <p:spPr>
          <a:xfrm>
            <a:off x="4294570" y="2291074"/>
            <a:ext cx="736099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</a:p>
          <a:p>
            <a:pPr algn="ctr">
              <a:lnSpc>
                <a:spcPct val="150000"/>
              </a:lnSpc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TSV</a:t>
            </a:r>
          </a:p>
          <a:p>
            <a:pPr algn="ctr">
              <a:lnSpc>
                <a:spcPct val="150000"/>
              </a:lnSpc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899366-3133-9A6E-78A1-062BB2292E1A}"/>
              </a:ext>
            </a:extLst>
          </p:cNvPr>
          <p:cNvSpPr txBox="1"/>
          <p:nvPr/>
        </p:nvSpPr>
        <p:spPr>
          <a:xfrm>
            <a:off x="5805424" y="2580681"/>
            <a:ext cx="1011815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>
              <a:lnSpc>
                <a:spcPct val="150000"/>
              </a:lnSpc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FRAMES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12447F-0887-5E13-A5AC-54ECEB436AAA}"/>
              </a:ext>
            </a:extLst>
          </p:cNvPr>
          <p:cNvCxnSpPr>
            <a:cxnSpLocks/>
          </p:cNvCxnSpPr>
          <p:nvPr/>
        </p:nvCxnSpPr>
        <p:spPr>
          <a:xfrm>
            <a:off x="8340517" y="3471035"/>
            <a:ext cx="3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FA4A24-ECA3-76A0-6364-1F9521769AC1}"/>
              </a:ext>
            </a:extLst>
          </p:cNvPr>
          <p:cNvCxnSpPr>
            <a:cxnSpLocks/>
          </p:cNvCxnSpPr>
          <p:nvPr/>
        </p:nvCxnSpPr>
        <p:spPr>
          <a:xfrm flipV="1">
            <a:off x="6752213" y="2645564"/>
            <a:ext cx="451726" cy="347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F1CA17-5D4C-D237-1153-758FFDC4EB10}"/>
              </a:ext>
            </a:extLst>
          </p:cNvPr>
          <p:cNvCxnSpPr>
            <a:cxnSpLocks/>
          </p:cNvCxnSpPr>
          <p:nvPr/>
        </p:nvCxnSpPr>
        <p:spPr>
          <a:xfrm>
            <a:off x="6752213" y="3002524"/>
            <a:ext cx="451726" cy="420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2AD24DE-B4CC-0AFA-8CBD-1B4EF82B842E}"/>
              </a:ext>
            </a:extLst>
          </p:cNvPr>
          <p:cNvSpPr txBox="1"/>
          <p:nvPr/>
        </p:nvSpPr>
        <p:spPr>
          <a:xfrm>
            <a:off x="7161333" y="2372931"/>
            <a:ext cx="1149674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</a:p>
          <a:p>
            <a:pPr algn="ctr">
              <a:lnSpc>
                <a:spcPct val="150000"/>
              </a:lnSpc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TABLEAU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5FE3FE-1CD0-6B12-050C-91CBD63F2982}"/>
              </a:ext>
            </a:extLst>
          </p:cNvPr>
          <p:cNvCxnSpPr>
            <a:cxnSpLocks/>
          </p:cNvCxnSpPr>
          <p:nvPr/>
        </p:nvCxnSpPr>
        <p:spPr>
          <a:xfrm flipV="1">
            <a:off x="8062812" y="2310524"/>
            <a:ext cx="451726" cy="347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C64E78-9F9D-21C3-58C2-0EDD28D1AD5E}"/>
              </a:ext>
            </a:extLst>
          </p:cNvPr>
          <p:cNvSpPr txBox="1"/>
          <p:nvPr/>
        </p:nvSpPr>
        <p:spPr>
          <a:xfrm>
            <a:off x="8756478" y="3124136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Visualisation</a:t>
            </a:r>
          </a:p>
          <a:p>
            <a:pPr algn="ctr"/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(Problem)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869CA5-1BF8-F8DA-3D10-E3D4A74BCDE1}"/>
              </a:ext>
            </a:extLst>
          </p:cNvPr>
          <p:cNvCxnSpPr>
            <a:cxnSpLocks/>
          </p:cNvCxnSpPr>
          <p:nvPr/>
        </p:nvCxnSpPr>
        <p:spPr>
          <a:xfrm>
            <a:off x="8091407" y="2660177"/>
            <a:ext cx="439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C839C02-6E69-C1A1-8463-B555BF2BF590}"/>
              </a:ext>
            </a:extLst>
          </p:cNvPr>
          <p:cNvSpPr txBox="1"/>
          <p:nvPr/>
        </p:nvSpPr>
        <p:spPr>
          <a:xfrm>
            <a:off x="8756478" y="190507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Predicting</a:t>
            </a:r>
          </a:p>
          <a:p>
            <a:pPr algn="ctr"/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48BA2C-4D06-B10C-D261-3A8B70D428F1}"/>
              </a:ext>
            </a:extLst>
          </p:cNvPr>
          <p:cNvSpPr txBox="1"/>
          <p:nvPr/>
        </p:nvSpPr>
        <p:spPr>
          <a:xfrm>
            <a:off x="8756478" y="251200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D7AB704-BB24-D5BC-6A4C-ADFD909282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4170" y="1829355"/>
            <a:ext cx="432000" cy="43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9344594-F523-F80B-CBBB-92659DC75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4170" y="1293114"/>
            <a:ext cx="432000" cy="43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39DAB4E-470A-9E18-E550-82B8E0BECF4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410" t="14633" r="30341" b="14028"/>
          <a:stretch/>
        </p:blipFill>
        <p:spPr>
          <a:xfrm>
            <a:off x="7835153" y="1800112"/>
            <a:ext cx="596856" cy="49048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5ADB9DF-56C4-7050-5078-EA6F9AE900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2516" y="1300449"/>
            <a:ext cx="468001" cy="432000"/>
          </a:xfrm>
          <a:prstGeom prst="rect">
            <a:avLst/>
          </a:prstGeom>
        </p:spPr>
      </p:pic>
      <p:pic>
        <p:nvPicPr>
          <p:cNvPr id="1026" name="Picture 2" descr="Guide to Random Forest Classification and Regression Algorithms">
            <a:extLst>
              <a:ext uri="{FF2B5EF4-FFF2-40B4-BE49-F238E27FC236}">
                <a16:creationId xmlns:a16="http://schemas.microsoft.com/office/drawing/2014/main" id="{00DD598F-19A5-1DD2-1BB9-5616B6E85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920" y="1300449"/>
            <a:ext cx="720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eb Scraping using Beautiful Soup and Selenium for dynamic page | by Rahul  Nayak | YML Innovation Lab | Medium">
            <a:extLst>
              <a:ext uri="{FF2B5EF4-FFF2-40B4-BE49-F238E27FC236}">
                <a16:creationId xmlns:a16="http://schemas.microsoft.com/office/drawing/2014/main" id="{AC8117F5-00F6-D34A-2094-48CB25A9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270" y="5619053"/>
            <a:ext cx="1163613" cy="65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5EB5CD8-4756-7330-D75C-F03E0A49EB2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9969" t="27870" r="18362" b="28897"/>
          <a:stretch/>
        </p:blipFill>
        <p:spPr>
          <a:xfrm>
            <a:off x="4081125" y="5078118"/>
            <a:ext cx="1276557" cy="4483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07BF1-6414-7445-2050-373D840393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15156" y="129311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5E116-9D5C-4FA8-95DC-CAD1446D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2"/>
          <a:stretch/>
        </p:blipFill>
        <p:spPr>
          <a:xfrm>
            <a:off x="1476388" y="1927595"/>
            <a:ext cx="2754506" cy="456198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BF7E13-37FE-47DD-9533-8667746969E2}"/>
              </a:ext>
            </a:extLst>
          </p:cNvPr>
          <p:cNvSpPr/>
          <p:nvPr/>
        </p:nvSpPr>
        <p:spPr>
          <a:xfrm>
            <a:off x="4344172" y="3971021"/>
            <a:ext cx="528918" cy="475130"/>
          </a:xfrm>
          <a:prstGeom prst="rightArrow">
            <a:avLst/>
          </a:prstGeom>
          <a:noFill/>
          <a:ln>
            <a:solidFill>
              <a:srgbClr val="FFFF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19FAE-187D-4A0D-968C-2156FA6FD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726" y="2486317"/>
            <a:ext cx="3375953" cy="344453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0EEB75-E464-473B-BE1A-3DB69D2E1369}"/>
              </a:ext>
            </a:extLst>
          </p:cNvPr>
          <p:cNvSpPr/>
          <p:nvPr/>
        </p:nvSpPr>
        <p:spPr>
          <a:xfrm>
            <a:off x="6803156" y="3971021"/>
            <a:ext cx="528918" cy="475130"/>
          </a:xfrm>
          <a:prstGeom prst="rightArrow">
            <a:avLst/>
          </a:prstGeom>
          <a:noFill/>
          <a:ln>
            <a:solidFill>
              <a:srgbClr val="FFFF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628E0-9EB0-1BF9-257A-64A59B23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EXTRACTION </a:t>
            </a:r>
            <a:b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VIA WEB SCRAPING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041F214-F4BE-CAD4-61A2-912AE23F5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9969" t="27870" r="18362" b="28897"/>
          <a:stretch/>
        </p:blipFill>
        <p:spPr>
          <a:xfrm>
            <a:off x="4986369" y="3903176"/>
            <a:ext cx="1739234" cy="610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121D5-A79D-BB21-0CCA-F592A74AB6AC}"/>
              </a:ext>
            </a:extLst>
          </p:cNvPr>
          <p:cNvSpPr txBox="1"/>
          <p:nvPr/>
        </p:nvSpPr>
        <p:spPr>
          <a:xfrm>
            <a:off x="8199148" y="211698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1573 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52B5C-542B-11FF-CDD5-11BD20ACB709}"/>
              </a:ext>
            </a:extLst>
          </p:cNvPr>
          <p:cNvSpPr txBox="1"/>
          <p:nvPr/>
        </p:nvSpPr>
        <p:spPr>
          <a:xfrm>
            <a:off x="4230894" y="5996030"/>
            <a:ext cx="325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0" i="0" u="none" strike="noStrike" dirty="0">
                <a:solidFill>
                  <a:srgbClr val="FFFF66"/>
                </a:solidFill>
                <a:effectLst/>
                <a:latin typeface="Slack-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https://www.imdb.com/list/ls022928836/</a:t>
            </a:r>
            <a:endParaRPr lang="en-AU" sz="1400" b="0" i="0" u="none" strike="noStrike" dirty="0">
              <a:solidFill>
                <a:srgbClr val="FFFF66"/>
              </a:solidFill>
              <a:effectLst/>
              <a:latin typeface="Slack-Lato"/>
            </a:endParaRPr>
          </a:p>
          <a:p>
            <a:r>
              <a:rPr lang="en-AU" sz="1400" b="0" i="0" u="none" strike="noStrike" dirty="0">
                <a:solidFill>
                  <a:srgbClr val="FFFF66"/>
                </a:solidFill>
                <a:effectLst/>
                <a:latin typeface="Slack-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https://www.imdb.com/list/ls022928819</a:t>
            </a:r>
            <a:endParaRPr lang="en-AU" sz="1400" b="1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5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EXTRACTION </a:t>
            </a:r>
            <a:b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VIA API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CBFB413-A1A7-D95F-8CE4-C2559DB37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07" y="2004448"/>
            <a:ext cx="3697075" cy="405923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8DAC4C-1447-E382-5C7B-83F2EDA6D998}"/>
              </a:ext>
            </a:extLst>
          </p:cNvPr>
          <p:cNvSpPr txBox="1"/>
          <p:nvPr/>
        </p:nvSpPr>
        <p:spPr>
          <a:xfrm>
            <a:off x="5492198" y="4034066"/>
            <a:ext cx="53037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Sources</a:t>
            </a:r>
          </a:p>
          <a:p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 main data sources were used: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OMDB API - 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https://www.omdbapi.com/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DB API - 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https://www.themoviedb.org/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 API - 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https://www.imdb.com/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 scraping actor and actress details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2E63B-923A-D5C4-3996-4AF312695732}"/>
              </a:ext>
            </a:extLst>
          </p:cNvPr>
          <p:cNvSpPr txBox="1"/>
          <p:nvPr/>
        </p:nvSpPr>
        <p:spPr>
          <a:xfrm>
            <a:off x="5492198" y="1877433"/>
            <a:ext cx="53037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points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not available at one source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the movie level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102 csv’s, many notebook over 4+ days</a:t>
            </a: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&gt;870,000 Movies  1990 - 2022</a:t>
            </a:r>
          </a:p>
        </p:txBody>
      </p:sp>
    </p:spTree>
    <p:extLst>
      <p:ext uri="{BB962C8B-B14F-4D97-AF65-F5344CB8AC3E}">
        <p14:creationId xmlns:p14="http://schemas.microsoft.com/office/powerpoint/2010/main" val="10353735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4125</TotalTime>
  <Words>1023</Words>
  <Application>Microsoft Office PowerPoint</Application>
  <PresentationFormat>Widescreen</PresentationFormat>
  <Paragraphs>230</Paragraphs>
  <Slides>19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Calisto MT</vt:lpstr>
      <vt:lpstr>Courier New</vt:lpstr>
      <vt:lpstr>Slack-Lato</vt:lpstr>
      <vt:lpstr>Wingdings</vt:lpstr>
      <vt:lpstr>Wingdings 2</vt:lpstr>
      <vt:lpstr>Slate</vt:lpstr>
      <vt:lpstr>PREDICTING THE SUCCESS OF A MOVIE</vt:lpstr>
      <vt:lpstr>Script</vt:lpstr>
      <vt:lpstr>Team</vt:lpstr>
      <vt:lpstr>INTRODUCTION</vt:lpstr>
      <vt:lpstr>INTRODUCTION</vt:lpstr>
      <vt:lpstr>INTRODUCTION</vt:lpstr>
      <vt:lpstr>PROCESS</vt:lpstr>
      <vt:lpstr>DATA EXTRACTION  VIA WEB SCRAPING</vt:lpstr>
      <vt:lpstr>DATA EXTRACTION  VIA API</vt:lpstr>
      <vt:lpstr>Using insights to design model </vt:lpstr>
      <vt:lpstr>Validation of model inputs </vt:lpstr>
      <vt:lpstr>DATA TRANSFORMATION &amp; LOADING</vt:lpstr>
      <vt:lpstr>MODEL BUILD</vt:lpstr>
      <vt:lpstr>MODEL BUILD</vt:lpstr>
      <vt:lpstr>NEXT GEN DATA TRANSFORMATION</vt:lpstr>
      <vt:lpstr>PREDICTION MODEL</vt:lpstr>
      <vt:lpstr>MOVIE PREDICTION MODEL</vt:lpstr>
      <vt:lpstr>SUMMARY</vt:lpstr>
      <vt:lpstr>PowerPoint Presentation</vt:lpstr>
    </vt:vector>
  </TitlesOfParts>
  <Company>The University of Melbourne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MOVIES</dc:title>
  <dc:creator>Claudia Melogno de Sandoval</dc:creator>
  <cp:lastModifiedBy>Claudia Melogno de Sandoval</cp:lastModifiedBy>
  <cp:revision>2</cp:revision>
  <dcterms:created xsi:type="dcterms:W3CDTF">2022-10-13T04:27:09Z</dcterms:created>
  <dcterms:modified xsi:type="dcterms:W3CDTF">2022-10-17T09:07:19Z</dcterms:modified>
</cp:coreProperties>
</file>